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66" r:id="rId3"/>
    <p:sldId id="282" r:id="rId4"/>
    <p:sldId id="289" r:id="rId5"/>
    <p:sldId id="290" r:id="rId6"/>
    <p:sldId id="283" r:id="rId7"/>
    <p:sldId id="259" r:id="rId8"/>
    <p:sldId id="265" r:id="rId9"/>
    <p:sldId id="285" r:id="rId10"/>
    <p:sldId id="268" r:id="rId11"/>
    <p:sldId id="264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81" r:id="rId20"/>
    <p:sldId id="278" r:id="rId21"/>
    <p:sldId id="279" r:id="rId22"/>
    <p:sldId id="277" r:id="rId23"/>
    <p:sldId id="276" r:id="rId24"/>
    <p:sldId id="284" r:id="rId25"/>
    <p:sldId id="29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20" autoAdjust="0"/>
  </p:normalViewPr>
  <p:slideViewPr>
    <p:cSldViewPr snapToGrid="0">
      <p:cViewPr varScale="1">
        <p:scale>
          <a:sx n="68" d="100"/>
          <a:sy n="68" d="100"/>
        </p:scale>
        <p:origin x="9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Используется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77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tint val="77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tint val="77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freezing" dir="t"/>
            </a:scene3d>
            <a:sp3d prstMaterial="metal"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Официальный сайт</c:v>
                </c:pt>
                <c:pt idx="1">
                  <c:v>Стенд</c:v>
                </c:pt>
                <c:pt idx="2">
                  <c:v>Группы в соц. сетях</c:v>
                </c:pt>
                <c:pt idx="3">
                  <c:v>Чаты в соц. сетях</c:v>
                </c:pt>
                <c:pt idx="4">
                  <c:v>Через сотрудников, кураторов, старост</c:v>
                </c:pt>
                <c:pt idx="5">
                  <c:v>По электронной почте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38</c:v>
                </c:pt>
                <c:pt idx="1">
                  <c:v>35</c:v>
                </c:pt>
                <c:pt idx="2">
                  <c:v>37</c:v>
                </c:pt>
                <c:pt idx="3">
                  <c:v>33</c:v>
                </c:pt>
                <c:pt idx="4">
                  <c:v>40</c:v>
                </c:pt>
                <c:pt idx="5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C4-49A6-AF93-C13A48B95AF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используется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 prstMaterial="metal"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Официальный сайт</c:v>
                </c:pt>
                <c:pt idx="1">
                  <c:v>Стенд</c:v>
                </c:pt>
                <c:pt idx="2">
                  <c:v>Группы в соц. сетях</c:v>
                </c:pt>
                <c:pt idx="3">
                  <c:v>Чаты в соц. сетях</c:v>
                </c:pt>
                <c:pt idx="4">
                  <c:v>Через сотрудников, кураторов, старост</c:v>
                </c:pt>
                <c:pt idx="5">
                  <c:v>По электронной почте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3</c:v>
                </c:pt>
                <c:pt idx="3">
                  <c:v>7</c:v>
                </c:pt>
                <c:pt idx="4">
                  <c:v>0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C4-49A6-AF93-C13A48B95AF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94060056"/>
        <c:axId val="494060776"/>
      </c:barChart>
      <c:catAx>
        <c:axId val="49406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4060776"/>
        <c:crosses val="autoZero"/>
        <c:auto val="1"/>
        <c:lblAlgn val="ctr"/>
        <c:lblOffset val="100"/>
        <c:noMultiLvlLbl val="0"/>
      </c:catAx>
      <c:valAx>
        <c:axId val="494060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406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3771B-C191-4B56-8BFD-AACE49BF4E95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25147-5E9B-4D5B-824B-8AE959C420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44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25147-5E9B-4D5B-824B-8AE959C4202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585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9C68B-DB15-EE61-9E3A-F7472CD2C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D96CCB-5944-FBD1-9865-D30168A42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7750" y="3602038"/>
            <a:ext cx="10096500" cy="18190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FC057B-2DE5-3819-4DFE-166396FE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06F9AF-D946-49A2-F95B-39A48C316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A184BC-9F9A-374E-D3AE-34355FC85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5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6C3F27-D99F-4C0B-2518-BF7EE6868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4" y="987426"/>
            <a:ext cx="2963636" cy="106997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2BCCA34-932A-A74E-B32E-9C9501384B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5961062" cy="43683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6D0EB9E-15E9-6074-2D7B-46D83950B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7750" y="2180771"/>
            <a:ext cx="4038600" cy="31750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117580-0500-FC52-3180-336B9D373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AE64A2-E893-B74C-A2BF-EA5C13E3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07DF5C-CB86-A6AB-C579-62C177054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74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DBCF4-7282-7797-88A7-00D17304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6163A7-2B2B-939B-3F76-4DA8A53E7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00D457-78FC-FEBB-2E98-93683F5C1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DBF2D-9C25-3018-954E-6ECE6D44B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5FF648-D67D-7444-BC04-D94A1980E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925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FB40F14-385F-1AD9-5C6B-192A55A0A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947057"/>
            <a:ext cx="2419350" cy="4449536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756F8C-0F86-19FB-DDDB-55FD5E831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47750" y="947057"/>
            <a:ext cx="7598228" cy="4449536"/>
          </a:xfrm>
        </p:spPr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02A9BD-52B5-DD84-C5B9-B74D5494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7749" y="5479142"/>
            <a:ext cx="2879271" cy="365125"/>
          </a:xfrm>
        </p:spPr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B754E3-7114-88AF-BEE5-3976F52D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46764" y="5487306"/>
            <a:ext cx="4226382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3A5D08-B9A9-9BFF-0AA1-385B99FF7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3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20EE1F-D11F-3344-8379-B8BC3A3CC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0" y="917804"/>
            <a:ext cx="10096500" cy="242955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BCC744-2194-AD68-C9D2-C342D65F5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7750" y="3429001"/>
            <a:ext cx="10096500" cy="19349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5D6B53-3F93-2117-2542-CE5643D7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AA01B5-189E-E254-661F-4E450D5B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1F5CA-589B-31A7-6B88-B2F5DCF2A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43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A7040-BF42-7584-9F82-2060EB062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5CFB6A-BF61-73B9-93DE-5C90D3385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651204-3F36-7EDC-FDCC-5E02B3D68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0B2FEA-5B69-E149-4E97-4B9C3C0EE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20AD4A-C676-9742-D4CC-3BBD8737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61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63377-FD66-A470-17B2-4B6E3CB2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245E4E-C3C3-0E5F-D192-5861B4B38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1229DAA-EF79-79D8-B80B-0AC68B2D0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FEA4631-BC3B-B10F-6ED8-1427D89B0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931B59-1E51-711E-AF0A-3B927FBD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8BF1D6-4915-B697-9DE9-B3CFB9E18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7750" y="2237013"/>
            <a:ext cx="4972049" cy="308610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194A53-503A-F2AA-4646-726E5B739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37013"/>
            <a:ext cx="4972049" cy="308610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7DFB56-576B-A725-CA0B-A94B09DA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1C1708-EFAF-8F47-FA47-E270E40D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0D0DFE-A9F1-0416-2CB4-B2F1B3C21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762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77A966-0EAF-F953-E738-DF1C49DE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893" y="1010104"/>
            <a:ext cx="9062358" cy="727758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5C317A-36DE-38AD-DA45-1C693BF71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1815876"/>
            <a:ext cx="494982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0E63A3C-3D0C-F5FD-A823-5A050AD6D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7750" y="2735036"/>
            <a:ext cx="4949825" cy="266972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3592CB6-F562-D49A-139E-C1F72D96D7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7461"/>
            <a:ext cx="49720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58A684F-59A0-4833-FDB9-EA2C1D8CB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35035"/>
            <a:ext cx="4972050" cy="266972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77647A-057C-0CDD-15CC-B9DF9AF7E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C0BD7FE-3BBE-C985-47D4-F46B5F965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569369-453C-0613-6C3C-828C20DD0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2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49BE13-AAE1-6FA9-6E1C-3F093873C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1E3C157-7450-1BC5-6FBC-3A45C093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0F7B432-6855-051B-F6A3-28FD5EE7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F7E359-0978-9FE0-4878-81F59EA0E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11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82F37FA-A4D0-DA11-0F1F-6F2BDC00E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541A3D-7E6C-2972-24F1-A03AFA58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FEC716E-0BDB-8DB7-B51C-29D1E12DE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11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03BADE-7FD0-1CDD-89E5-CB54799C4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6386" y="1013732"/>
            <a:ext cx="2979964" cy="10436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D37498-B990-ACB0-9FD4-162D3DF25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5961062" cy="44173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A3B19F-BB34-4A86-67EA-45436277F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7750" y="2204356"/>
            <a:ext cx="4038600" cy="3200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4739B4-9E9F-0D89-14DD-4D3C27DD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5648A6-A2F3-1B2C-6AB2-949794758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688906-6F7E-E599-D644-D86EA9AF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00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8388F-6614-4593-59E7-65EF9DD1B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4" y="992868"/>
            <a:ext cx="9021536" cy="1129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83E3CE-C5CD-BB4A-4D29-4CFE903BC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7750" y="2237013"/>
            <a:ext cx="10096500" cy="3143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7AF5A4-219B-F220-C11C-23B56193AD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47750" y="55000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EEF4-C7A8-4671-B84E-B76AC3C94702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4E2E7B-8CB6-3342-34FA-947036B1DB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47914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F43B2D-09B8-F755-9FBD-7292F5F2C4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1050" y="548277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2B979-66A1-4E5D-9410-4BDB36E93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074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atsie.ru/students/career-guidance/" TargetMode="External"/><Relationship Id="rId2" Type="http://schemas.openxmlformats.org/officeDocument/2006/relationships/hyperlink" Target="https://arhmuz.ru/vospitatelnaya-rabota/tsentr-sodejstviya-trudoustrojstvu-vypusknikov-2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gbou-ktt.nubex.ru/6926/" TargetMode="External"/><Relationship Id="rId4" Type="http://schemas.openxmlformats.org/officeDocument/2006/relationships/hyperlink" Target="https://&#1074;&#1080;&#1101;&#1082;.&#1088;&#1091;&#1089;/view/&#1042;&#1099;&#1087;&#1091;&#1089;&#1082;&#1085;&#1080;&#1082;&#1072;&#1084;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isk.yandex.ru/d/ZLQW2z2DTrXnxw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pp29.ru/page/134fa831-c90a-4d4e-bf1f-944c9f8add96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&#1094;&#1086;&#1087;&#1087;.&#1088;&#1092;/&#1094;&#1077;&#1085;&#1090;&#1088;&#1099;-&#1082;&#1072;&#1088;&#1100;&#1077;&#1088;&#1099;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3B8EC-0908-B641-B6C2-756AED99E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0723" y="992868"/>
            <a:ext cx="6358855" cy="328551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деятельности базового центра карьеры и профессиональных образовательных организаций Архангельской области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9BC4E5-B872-BF54-4604-73D1E55E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93" y="3002248"/>
            <a:ext cx="3549030" cy="286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60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BFFB45-04D7-C096-36AF-F56625E2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базового центра карьеры, с которым ПОО сотрудничает по вопросу трудоустройства выпускников (столбец 7).</a:t>
            </a:r>
            <a:endParaRPr lang="ru-RU" sz="24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E046B0-1B02-BEED-FDBE-F8BD31C61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8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А</a:t>
            </a:r>
            <a:r>
              <a:rPr lang="ru-RU" sz="28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втономная некоммерческая организация дополнительного профессионального образования «Центр опережающей профессиональной подготовки Архангельской области» (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АНО ДПО «ЦОПП АО»</a:t>
            </a:r>
            <a:r>
              <a:rPr lang="ru-RU" sz="28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27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CCD1C-2945-20A6-943D-2991DD88A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4" y="992868"/>
            <a:ext cx="9021536" cy="1457369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образовательной организации с органами службы занятости населения (столбец 6).</a:t>
            </a:r>
            <a:b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8 профессиональных образовательных учреждений: </a:t>
            </a:r>
            <a:endParaRPr lang="ru-RU" sz="2400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7CD15C-D6C6-EAA3-8BBB-C3B3AD319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0" y="2840853"/>
            <a:ext cx="10096500" cy="3098307"/>
          </a:xfrm>
        </p:spPr>
        <p:txBody>
          <a:bodyPr>
            <a:normAutofit lnSpcReduction="10000"/>
          </a:bodyPr>
          <a:lstStyle/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«Верхнетоемский лесной техникум»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« Плесецкий торгово-промышленный техникум»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« </a:t>
            </a:r>
            <a:r>
              <a:rPr lang="ru-RU" b="0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Шипицынский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агропромышленный техникум»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ГАПОУ АО « Каргопольский индустриальный техникум»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« Онежский индустриальный техникум»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«Северодвинский техникум электромонтажа и связи»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«Северный техникум транспорта и технологий»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«Техникум строительства и городского хозяйства»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855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925415-07A4-5C06-9BEC-EA18FB81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центра карьеры, созданного на базе ПОО (столбец 8)</a:t>
            </a:r>
            <a:endParaRPr lang="ru-RU" sz="3600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535A34-8BD2-156F-C73C-050A8D2F7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400" b="1" u="none" strike="noStrike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Строго</a:t>
            </a:r>
            <a:r>
              <a:rPr lang="ru-RU" sz="2400" b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утвержденным положением о центре карьеры. </a:t>
            </a:r>
            <a:br>
              <a:rPr lang="ru-RU" sz="2400" b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</a:t>
            </a:r>
            <a:r>
              <a:rPr lang="ru-RU" sz="2400" b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указывать должностное лицо, учебный отдел, отдел практики и иные отделы, из наименований и положений которых не следует, что они реализуют задачи центра карьеры (изложены в письме </a:t>
            </a:r>
            <a:r>
              <a:rPr lang="ru-RU" sz="2400" b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b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21.05.2020 № ГД-500/05)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3001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5458C1-038F-44BC-67BC-67B974108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оложение о центре карьеры (столбец 9).</a:t>
            </a:r>
            <a:br>
              <a:rPr lang="ru-RU" sz="28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7 профессиональных образовательных учреждений:</a:t>
            </a:r>
            <a:endParaRPr lang="ru-RU" sz="2800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750DA2-2470-AD6B-1C2B-9AB784FC1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2800" b="0" i="0" u="none" strike="noStrike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Плесецкий торгово-промышленный техникум»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0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Шипицынский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агропромышленный техникум»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«Северодвинский техникум электромонтажа и связи»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Пинежский индустриальный техникум»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«Северный техникум транспорта и технологий»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«Техникум строительства и городского хозяйства»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ГБПОУ АО 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b="0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Североонежское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специальное учебно-воспитательное учреждение»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306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EECD9-01C1-1624-99AE-5FAD8FDA4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ставок, сколько сотрудников ПОО выполняют функции центра карьеры, 1 ставка – 40 часов в неделю (столбец 12).</a:t>
            </a:r>
            <a:endParaRPr lang="ru-RU" sz="2800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F74581-2E22-907C-7160-8977C495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23 профессиональных образовательных учреждений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568DFC-558E-B9F1-8C07-7C0E0FBBB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666" y="3303019"/>
            <a:ext cx="2534160" cy="247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370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2D17C1-1286-47E3-F428-6C495C16C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по содействию занятости выпускников </a:t>
            </a:r>
            <a:b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(столбец 13)</a:t>
            </a:r>
            <a:b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10 профессиональных образовательных учреждений</a:t>
            </a:r>
            <a:endParaRPr lang="ru-RU" sz="2400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67815B-585F-32D9-4D2E-160C10344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</a:rPr>
              <a:t>ГАПОУ «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Архангельский техникум водных магистралей имени С.Н. </a:t>
            </a:r>
            <a:r>
              <a:rPr lang="ru-RU" b="0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Орешкова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</a:rPr>
              <a:t>»</a:t>
            </a:r>
            <a:endParaRPr lang="ru-RU" b="0" i="0" u="none" strike="noStrike" dirty="0"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«Архангельский государственный многопрофильный колледж»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«Мирнинский промышленно-экономический техникум»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«Березниковский индустриальный техникум»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«Верхнетоемский лесной техникум»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</a:t>
            </a:r>
            <a:r>
              <a:rPr lang="ru-RU" b="0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Шипицынский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агропромышленный техникум»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</a:rPr>
              <a:t>ГАПОУ «</a:t>
            </a:r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Красноборский лесотехнический техникум»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«Северодвинский техникум электромонтажа и связи»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«Северный техникум транспорта и технологий»</a:t>
            </a:r>
          </a:p>
          <a:p>
            <a:pPr lvl="1"/>
            <a:r>
              <a:rPr lang="ru-RU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ГБПОУ АО «Техникум строительства и городского хозяйства»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578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283E4-AC40-FCEB-18D4-8650B385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елевые показатели, характеризующие эффективность реализуемых мероприятий (столбец 14)</a:t>
            </a:r>
            <a:b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29 профессиональных образовательных учреждений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8837D4-64CB-09E9-AD12-75EE739CB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Показатели центра карьеры:</a:t>
            </a:r>
          </a:p>
          <a:p>
            <a:pPr marL="0" indent="0" algn="ctr">
              <a:buNone/>
            </a:pPr>
            <a:endParaRPr lang="ru-RU" dirty="0"/>
          </a:p>
          <a:p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Доля /Количество выпускников, занятых по виду деятельности и полученным компетенциям</a:t>
            </a:r>
          </a:p>
          <a:p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Доля/Количество выпускников, являвшихся трудоустроенными, индивидуальными предпринимателями или самозанятыми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Доля/Количество выпускников, находящихся под риском </a:t>
            </a:r>
            <a:r>
              <a:rPr lang="ru-RU" sz="28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нетрудоустройства</a:t>
            </a:r>
            <a:endParaRPr lang="ru-RU" sz="2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Доля/Количество выпускников, ставших трудоустроенными, индивидуальными предпринимателями или самозанятыми по результатам обращения в центр карьеры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Доля/Количество студентов выпускных курсов, принявших участие в мероприятиях центра карьеры</a:t>
            </a:r>
          </a:p>
          <a:p>
            <a:r>
              <a:rPr lang="ru-RU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Доля/Количество студентов, заключивших договор о целевом обучении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931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FECE6-35D3-D17B-944A-258407732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тчет о работе центра карьеры за предыдущий отчетный период (2022 г., I полугодие 2023 г., III квартал 2023 г. или др.) (15 столбец).</a:t>
            </a:r>
            <a:br>
              <a:rPr lang="ru-RU" sz="24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у 10 профессиональных образовательных учреждений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356D3A-BB9C-E93F-3F89-EA505BD6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ГАПОУ АО «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Архангельский медицинский колледж»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ГАПОУ АО «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Няндомский железнодорожный колледж»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ГБПОУ АО «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Архангельский колледж культуры и искусства»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ГБПОУ АО 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«Архангельский техникум строительства и экономики»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ГАПОУ АО 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«Вельский индустриально-экономический колледж»</a:t>
            </a: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ГАПОУ АО «</a:t>
            </a:r>
            <a:r>
              <a:rPr lang="ru-RU" b="1" i="0" u="none" strike="noStrike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Новодвинский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индустриальный техникум»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ГБПОУ АО «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Котласский транспортный техникум»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ГБПОУ АО «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Техникум строительства, дизайна и технологий»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ГАПОУ АО 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«Котласский электромеханический техникум»</a:t>
            </a:r>
          </a:p>
          <a:p>
            <a:pPr lvl="1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ГАПОУ АО «</a:t>
            </a:r>
            <a:r>
              <a:rPr lang="ru-RU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Каргопольский индустриальный техникум»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932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F9D9F2-5DE8-2C9E-36A5-6272036C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i="1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Каналы доведения информации до студентов и выпускников о проводимых центром карьеры мероприятиях</a:t>
            </a:r>
            <a:endParaRPr lang="ru-RU" sz="2800" i="1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6C4215BD-F68D-7DD0-5D7D-A7E6193ECF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842799"/>
              </p:ext>
            </p:extLst>
          </p:nvPr>
        </p:nvGraphicFramePr>
        <p:xfrm>
          <a:off x="1047750" y="2236788"/>
          <a:ext cx="10096500" cy="314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253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5DFC-6BA8-62A6-9B58-38CEAC305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939" y="1021443"/>
            <a:ext cx="9021536" cy="1129845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вкладка «трудоустройство выпускников» на сайте образовательной организации: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F220FA-0175-F6BD-C678-7FF6A7C63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0" y="2237013"/>
            <a:ext cx="466725" cy="544287"/>
          </a:xfrm>
        </p:spPr>
        <p:txBody>
          <a:bodyPr/>
          <a:lstStyle/>
          <a:p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87375CC-85DE-77A4-8CDD-AC4CC22594E4}"/>
              </a:ext>
            </a:extLst>
          </p:cNvPr>
          <p:cNvSpPr/>
          <p:nvPr/>
        </p:nvSpPr>
        <p:spPr>
          <a:xfrm>
            <a:off x="2333625" y="2476500"/>
            <a:ext cx="7648575" cy="223021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ГБПОУ АО «Архангельский государственный многопрофильный колледж»</a:t>
            </a:r>
          </a:p>
          <a:p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ГБПОУ АО «Профессиональное училище № 27 имени     </a:t>
            </a:r>
            <a:r>
              <a:rPr lang="ru-RU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Н.Д.Буторина</a:t>
            </a:r>
            <a:r>
              <a:rPr lang="ru-RU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ГБПОУ АО «Техникум строительства и городского хозяйства»</a:t>
            </a:r>
          </a:p>
          <a:p>
            <a:r>
              <a:rPr lang="ru-RU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ГБПОУ АО «Северодвинский техникум электромонтажа и связи»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8F15297-F5DB-3D74-5931-166C77EA4F79}"/>
              </a:ext>
            </a:extLst>
          </p:cNvPr>
          <p:cNvSpPr/>
          <p:nvPr/>
        </p:nvSpPr>
        <p:spPr>
          <a:xfrm>
            <a:off x="2486025" y="4991100"/>
            <a:ext cx="7343775" cy="8454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ГБПОУ АО «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Шипицинский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агропромышленный техникум» вкладка есть, но полностью пустая.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22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F3967-5D64-E005-DBB4-2D9C563F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19.08.2021 № АБ-1282/05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BF744B-9E75-D653-DF45-54811DFAC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направлении методических рекомендаций по содействию занятости выпускников» (вместе с «Методическими рекомендациями по содействию занятости выпускников, завершивших обучение по программам среднего профессионального образования»)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52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F207A0-2A07-A2F3-AE68-F3CB07B0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выпускников 2023 года, которым центром карьеры оказана адресная помощь (столбец 22).</a:t>
            </a:r>
            <a:b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i="1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D933EF88-463F-B5A3-70B9-70E5188CF816}"/>
              </a:ext>
            </a:extLst>
          </p:cNvPr>
          <p:cNvSpPr/>
          <p:nvPr/>
        </p:nvSpPr>
        <p:spPr>
          <a:xfrm>
            <a:off x="1200150" y="2352675"/>
            <a:ext cx="9791700" cy="107632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численности выпускников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года, которым оказана адресная помощь в процентном соотношении относительно численности выпускников 2022 года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50% -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образовательных организаций.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90FC84E9-FB64-ED1E-4D4E-E30C5EFCBF40}"/>
              </a:ext>
            </a:extLst>
          </p:cNvPr>
          <p:cNvSpPr/>
          <p:nvPr/>
        </p:nvSpPr>
        <p:spPr>
          <a:xfrm>
            <a:off x="1200150" y="3658963"/>
            <a:ext cx="9791700" cy="9130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государственном бюджетном профессиональном образовательном учреждении Архангельской области 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«Северный техникум транспорта и технологий»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такая работа с выпускниками не проводилась совсем. </a:t>
            </a:r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96C314FB-58A0-63F4-42DC-3198758908E0}"/>
              </a:ext>
            </a:extLst>
          </p:cNvPr>
          <p:cNvSpPr/>
          <p:nvPr/>
        </p:nvSpPr>
        <p:spPr>
          <a:xfrm>
            <a:off x="1200150" y="4801964"/>
            <a:ext cx="9791700" cy="9130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100% работа с выпускниками проведена в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осударственном бюджетном профессиональном образовательном учреждении Архангельской области «Архангельский государственный многопрофильный колледж»</a:t>
            </a:r>
            <a:r>
              <a:rPr lang="ru-RU" sz="1400" dirty="0"/>
              <a:t>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995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FF8A-7491-70B6-C528-BF67400E5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22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работодателей (только новых), с которыми в 2023 г. при участии центра карьеры заключены соглашения о сотрудничестве, одним из предметов (или предметом) которого является трудоустройство  (без учета соглашений об организации практики) (столбец 35).</a:t>
            </a:r>
            <a:br>
              <a:rPr lang="ru-RU" sz="4400" b="1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1D66FC-2169-B847-AD79-50E16349C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Только 22 образовательные организации заключили соглашения о сотрудничестве с работодателями!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6638899-278F-31C9-9BA3-F27CE6313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75" y="3566771"/>
            <a:ext cx="2638425" cy="229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315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DDDC8-18E8-0037-D669-2FB64232C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Удачные примеры сайтов образовательных организаций</a:t>
            </a:r>
            <a:endParaRPr lang="ru-RU" i="1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BFCDFC2-C9B6-74E0-0B47-EE734D47A859}"/>
              </a:ext>
            </a:extLst>
          </p:cNvPr>
          <p:cNvSpPr/>
          <p:nvPr/>
        </p:nvSpPr>
        <p:spPr>
          <a:xfrm>
            <a:off x="1371601" y="2409825"/>
            <a:ext cx="3981450" cy="14954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hlinkClick r:id="rId2"/>
              </a:rPr>
              <a:t>ГБПОУ АО «Архангельский музыкальный колледж»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1C454EDC-A3A4-32C8-6F39-C2F431BE013C}"/>
              </a:ext>
            </a:extLst>
          </p:cNvPr>
          <p:cNvSpPr/>
          <p:nvPr/>
        </p:nvSpPr>
        <p:spPr>
          <a:xfrm>
            <a:off x="6286500" y="2443162"/>
            <a:ext cx="3981450" cy="14954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hlinkClick r:id="rId2"/>
              </a:rPr>
              <a:t>ГБПОУ АО</a:t>
            </a:r>
            <a:r>
              <a:rPr lang="ru-RU" dirty="0"/>
              <a:t> </a:t>
            </a:r>
            <a:r>
              <a:rPr lang="ru-RU" dirty="0">
                <a:hlinkClick r:id="rId3"/>
              </a:rPr>
              <a:t>«Архангельский техникум строительства и экономики»</a:t>
            </a:r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8CAD972-27AD-9D10-F82C-449034FA8163}"/>
              </a:ext>
            </a:extLst>
          </p:cNvPr>
          <p:cNvSpPr/>
          <p:nvPr/>
        </p:nvSpPr>
        <p:spPr>
          <a:xfrm>
            <a:off x="1371601" y="4192362"/>
            <a:ext cx="3981450" cy="14954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hlinkClick r:id="rId2"/>
              </a:rPr>
              <a:t>ГАПОУ </a:t>
            </a:r>
            <a:r>
              <a:rPr lang="ru-RU" dirty="0" err="1">
                <a:hlinkClick r:id="rId2"/>
              </a:rPr>
              <a:t>АО</a:t>
            </a:r>
            <a:r>
              <a:rPr lang="ru-RU" dirty="0" err="1">
                <a:hlinkClick r:id="rId4"/>
              </a:rPr>
              <a:t>«Вельский</a:t>
            </a:r>
            <a:r>
              <a:rPr lang="ru-RU" dirty="0">
                <a:hlinkClick r:id="rId4"/>
              </a:rPr>
              <a:t> индустриально-экономический колледж»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4810444-7B78-C30E-F48E-4E3F9A0BDD15}"/>
              </a:ext>
            </a:extLst>
          </p:cNvPr>
          <p:cNvSpPr/>
          <p:nvPr/>
        </p:nvSpPr>
        <p:spPr>
          <a:xfrm>
            <a:off x="6286500" y="4293735"/>
            <a:ext cx="3981450" cy="14954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hlinkClick r:id="rId2"/>
              </a:rPr>
              <a:t>ГБПОУ АО </a:t>
            </a:r>
            <a:r>
              <a:rPr lang="ru-RU" dirty="0">
                <a:hlinkClick r:id="rId5"/>
              </a:rPr>
              <a:t>"Котласский транспортный техникум"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25768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59AA7-397B-6B66-3035-C71F6F4A1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Рекомендуемая наполняемость вкладки Центра карьеры на сайте образовательных организаций</a:t>
            </a:r>
            <a:endParaRPr lang="ru-RU" sz="32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41EA1E-6778-E5C8-04BF-C341EBFA0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2800" b="0" i="0" dirty="0">
              <a:solidFill>
                <a:srgbClr val="1A1A1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05EFDC4-E8F9-2BCC-0B6C-AB06A2D1A999}"/>
              </a:ext>
            </a:extLst>
          </p:cNvPr>
          <p:cNvSpPr/>
          <p:nvPr/>
        </p:nvSpPr>
        <p:spPr>
          <a:xfrm>
            <a:off x="1181100" y="2449286"/>
            <a:ext cx="3047999" cy="11321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Визуально вывести вкладку Центра карьеры в «шапку» сайта или боковое меню.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DAF4B0E-4452-D1DF-D652-FB200B19C29C}"/>
              </a:ext>
            </a:extLst>
          </p:cNvPr>
          <p:cNvSpPr/>
          <p:nvPr/>
        </p:nvSpPr>
        <p:spPr>
          <a:xfrm>
            <a:off x="1181101" y="4181474"/>
            <a:ext cx="3143250" cy="131309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Добавить нормативно-правовые акты, положение о Центре карьеры, соглашение с ЦЗН.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B98C8A5-E20F-1D2D-20CD-5AF5B1E3CDA0}"/>
              </a:ext>
            </a:extLst>
          </p:cNvPr>
          <p:cNvSpPr/>
          <p:nvPr/>
        </p:nvSpPr>
        <p:spPr>
          <a:xfrm>
            <a:off x="4572001" y="2237012"/>
            <a:ext cx="3228972" cy="36281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8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Вывести на стартовую страницу понятную молодежи информацию о: чем занимается центр, с чем поможет, чем обладает, кто работает в центре, расписание групповых мероприятий и контакты для индивидуальной консультации, новости о деятельности центра карьеры.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BD5DC51C-CB07-DEF6-87A6-18B816BA9DD1}"/>
              </a:ext>
            </a:extLst>
          </p:cNvPr>
          <p:cNvSpPr/>
          <p:nvPr/>
        </p:nvSpPr>
        <p:spPr>
          <a:xfrm>
            <a:off x="8343899" y="3886198"/>
            <a:ext cx="2324101" cy="177165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Добавить ссылки на социальные сети образовательной организации.</a:t>
            </a:r>
            <a:endParaRPr lang="ru-RU" sz="1800" b="0" i="0" dirty="0">
              <a:solidFill>
                <a:srgbClr val="1A1A1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464D798-B0DF-1920-04E1-2DF80CA3F273}"/>
              </a:ext>
            </a:extLst>
          </p:cNvPr>
          <p:cNvSpPr/>
          <p:nvPr/>
        </p:nvSpPr>
        <p:spPr>
          <a:xfrm>
            <a:off x="8343901" y="2122714"/>
            <a:ext cx="2324100" cy="13062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Отобразить на сайте отчет о работе Центра карьеры.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775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A65BFF-F8EC-FFA4-1A0D-94BC82C3E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4" y="1694576"/>
            <a:ext cx="9021536" cy="342270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hlinkClick r:id="rId2"/>
              </a:rPr>
              <a:t>Лучшие практики по трудоустройству молодежи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325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7B049C-7BB9-6733-F4CF-D577316C6501}"/>
              </a:ext>
            </a:extLst>
          </p:cNvPr>
          <p:cNvSpPr txBox="1"/>
          <p:nvPr/>
        </p:nvSpPr>
        <p:spPr>
          <a:xfrm>
            <a:off x="2552700" y="1778000"/>
            <a:ext cx="7835900" cy="1752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всем вопросам обращаться </a:t>
            </a:r>
            <a:br>
              <a:rPr lang="ru-RU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АНО ДПО «ЦОПП АО»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Тел.: 60-82-85. (доб. 204, доб. 205)</a:t>
            </a:r>
          </a:p>
        </p:txBody>
      </p:sp>
    </p:spTree>
    <p:extLst>
      <p:ext uri="{BB962C8B-B14F-4D97-AF65-F5344CB8AC3E}">
        <p14:creationId xmlns:p14="http://schemas.microsoft.com/office/powerpoint/2010/main" val="381037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92297CA-CA19-2BE1-8B59-2409E72E3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98" y="947148"/>
            <a:ext cx="4297435" cy="49637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529BEA0-FFD9-B6AF-F7F9-553EAFBB8FFD}"/>
              </a:ext>
            </a:extLst>
          </p:cNvPr>
          <p:cNvSpPr txBox="1"/>
          <p:nvPr/>
        </p:nvSpPr>
        <p:spPr>
          <a:xfrm>
            <a:off x="6828640" y="1551963"/>
            <a:ext cx="41022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АНО ДПО «ЦОПП АО» определен Базовым центром карьеры Архангельской области на основании Распоряжения министерства образования Архангельской области №163 от 05.02.2024</a:t>
            </a:r>
          </a:p>
        </p:txBody>
      </p:sp>
    </p:spTree>
    <p:extLst>
      <p:ext uri="{BB962C8B-B14F-4D97-AF65-F5344CB8AC3E}">
        <p14:creationId xmlns:p14="http://schemas.microsoft.com/office/powerpoint/2010/main" val="2156423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79DBD3-986D-530A-BF62-DA3644C9E5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975" y="971549"/>
            <a:ext cx="4398353" cy="48196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F4343D5-81A2-5EFF-3E97-B9D25A26A0DC}"/>
              </a:ext>
            </a:extLst>
          </p:cNvPr>
          <p:cNvSpPr txBox="1"/>
          <p:nvPr/>
        </p:nvSpPr>
        <p:spPr>
          <a:xfrm>
            <a:off x="6915150" y="1733550"/>
            <a:ext cx="4210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hlinkClick r:id="rId3"/>
              </a:rPr>
              <a:t>Ссылка на положение БЦК на платформе АНО ДПО "ЦОПП АО"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5883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D114B-D251-841B-67A7-D17983D5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О положении базового центра карьеры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736B5C-ACFB-F77D-9E99-8110A165F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0" y="2237013"/>
            <a:ext cx="10096500" cy="34779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b="1" dirty="0"/>
              <a:t>	Цель деятельности БЦК</a:t>
            </a:r>
            <a:r>
              <a:rPr lang="ru-RU" sz="1600" dirty="0"/>
              <a:t> </a:t>
            </a:r>
            <a:r>
              <a:rPr lang="ru-RU" sz="1400" dirty="0"/>
              <a:t>- содействие занятости студентов и трудоустройству выпускников ПОО АО, завершивших обучение по программам среднего профессионального образования в  Архангельской области.</a:t>
            </a:r>
          </a:p>
          <a:p>
            <a:pPr marL="0" indent="0">
              <a:buNone/>
            </a:pPr>
            <a:r>
              <a:rPr lang="ru-RU" sz="1600" b="1" dirty="0"/>
              <a:t>	Основные направления (виды)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- организация и проведение мероприятий, направленных на  выявление кадровых потребностей АО, информирование о состоянии рынка труда региона, имеющихся вакансиях;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- координация деятельности центров карьеры в ПОО АО; информирование и консультирование специалистов центров карьеры ПОО АО, мониторинговая деятельность (трудоустройства выпускников; заключения договоров о целевом обучении в ПОО АО с работодателями);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- организация и проведение мероприятий по профессиональной ориентации обучающихся и содействию трудоустройству выпускников, встреч с работодателями;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- взаимодействие с работодателями по закрытию кадровой потребности;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- повышение конкурентоспособности выпускников ПОО АО на  рынке труда, содействие в их трудоустройстве;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- подготовка информации для работодателей о реализуемых ПОО АО программах, количестве студентов и выпускников по профессиям, специальностям, сферам профессиональной деятельности;</a:t>
            </a:r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868327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723ED9-0BF2-5DD4-656B-FD1CE2DD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/>
              </a:rPr>
              <a:t>Единая платформа ЦОПП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24682FF-AB37-77ED-4C3C-2B3A36D2B8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143" y="2184462"/>
            <a:ext cx="6543413" cy="3680670"/>
          </a:xfrm>
        </p:spPr>
      </p:pic>
    </p:spTree>
    <p:extLst>
      <p:ext uri="{BB962C8B-B14F-4D97-AF65-F5344CB8AC3E}">
        <p14:creationId xmlns:p14="http://schemas.microsoft.com/office/powerpoint/2010/main" val="379253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>
            <a:extLst>
              <a:ext uri="{FF2B5EF4-FFF2-40B4-BE49-F238E27FC236}">
                <a16:creationId xmlns:a16="http://schemas.microsoft.com/office/drawing/2014/main" id="{46207444-9336-2B30-D87A-76433A2A8408}"/>
              </a:ext>
            </a:extLst>
          </p:cNvPr>
          <p:cNvSpPr/>
          <p:nvPr/>
        </p:nvSpPr>
        <p:spPr>
          <a:xfrm>
            <a:off x="4733925" y="2666999"/>
            <a:ext cx="2419350" cy="16287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Школьники, студенты и выпускники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98E6249-373C-AAAF-B5BC-D13CEF2026F3}"/>
              </a:ext>
            </a:extLst>
          </p:cNvPr>
          <p:cNvSpPr/>
          <p:nvPr/>
        </p:nvSpPr>
        <p:spPr>
          <a:xfrm>
            <a:off x="1495425" y="2895599"/>
            <a:ext cx="2419350" cy="16287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Центр карьеры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E799C3C9-96CC-B506-C43E-572A1327B9A0}"/>
              </a:ext>
            </a:extLst>
          </p:cNvPr>
          <p:cNvSpPr/>
          <p:nvPr/>
        </p:nvSpPr>
        <p:spPr>
          <a:xfrm>
            <a:off x="4733925" y="962025"/>
            <a:ext cx="2419350" cy="16287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Базовый ЦК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1D92AEA-306E-F7BB-25EF-6BF5B86E3E36}"/>
              </a:ext>
            </a:extLst>
          </p:cNvPr>
          <p:cNvSpPr/>
          <p:nvPr/>
        </p:nvSpPr>
        <p:spPr>
          <a:xfrm>
            <a:off x="4733925" y="4371973"/>
            <a:ext cx="2419350" cy="16287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Работодатели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D649809A-CF2B-D6DF-9D8C-2BCC06320D6B}"/>
              </a:ext>
            </a:extLst>
          </p:cNvPr>
          <p:cNvCxnSpPr/>
          <p:nvPr/>
        </p:nvCxnSpPr>
        <p:spPr>
          <a:xfrm flipV="1">
            <a:off x="3914775" y="2505075"/>
            <a:ext cx="1019175" cy="923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AFD34D30-A5A9-A394-4A94-7FDDC8085E2D}"/>
              </a:ext>
            </a:extLst>
          </p:cNvPr>
          <p:cNvCxnSpPr>
            <a:stCxn id="4" idx="6"/>
          </p:cNvCxnSpPr>
          <p:nvPr/>
        </p:nvCxnSpPr>
        <p:spPr>
          <a:xfrm>
            <a:off x="3914775" y="3709987"/>
            <a:ext cx="819150" cy="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B56BD81-DF24-0E6D-2EB5-8C7CCAE80625}"/>
              </a:ext>
            </a:extLst>
          </p:cNvPr>
          <p:cNvCxnSpPr/>
          <p:nvPr/>
        </p:nvCxnSpPr>
        <p:spPr>
          <a:xfrm>
            <a:off x="3914775" y="4067175"/>
            <a:ext cx="904875" cy="714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AD2A00D-4B2D-BD0E-2E00-71CE5E0DF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048" y="1619251"/>
            <a:ext cx="3558497" cy="3810000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3023111D-B1B6-8E85-BC56-1F13AD995723}"/>
              </a:ext>
            </a:extLst>
          </p:cNvPr>
          <p:cNvSpPr/>
          <p:nvPr/>
        </p:nvSpPr>
        <p:spPr>
          <a:xfrm>
            <a:off x="2067624" y="947736"/>
            <a:ext cx="2419350" cy="16287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ЦЗН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F0AAF30D-B480-83C0-16AE-3A1749E08D55}"/>
              </a:ext>
            </a:extLst>
          </p:cNvPr>
          <p:cNvCxnSpPr/>
          <p:nvPr/>
        </p:nvCxnSpPr>
        <p:spPr>
          <a:xfrm flipV="1">
            <a:off x="3288484" y="2666999"/>
            <a:ext cx="142613" cy="300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5057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A5FA0D-50B7-143E-176C-2BDC5C4F6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/>
              <a:t>Цель ЦК – содействие трудоустройству выпускников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15F5E0-6AD0-42FF-1F38-94694D8C0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0" y="2167497"/>
            <a:ext cx="10096500" cy="314325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Задачи ЦК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0028529-C623-0469-34EC-ABCA69A1458D}"/>
              </a:ext>
            </a:extLst>
          </p:cNvPr>
          <p:cNvSpPr/>
          <p:nvPr/>
        </p:nvSpPr>
        <p:spPr>
          <a:xfrm>
            <a:off x="1615552" y="2263806"/>
            <a:ext cx="2548075" cy="169563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Контакты с работодателями по вопросам проведения практики и стажировок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A1CFE39-20ED-0A6F-5475-5E626731BFCD}"/>
              </a:ext>
            </a:extLst>
          </p:cNvPr>
          <p:cNvSpPr/>
          <p:nvPr/>
        </p:nvSpPr>
        <p:spPr>
          <a:xfrm>
            <a:off x="2122714" y="4169495"/>
            <a:ext cx="2706738" cy="169563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Консультирование по профориентации и трудоустройству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7876CC19-6327-B4B6-05AB-C1A091FFDEE8}"/>
              </a:ext>
            </a:extLst>
          </p:cNvPr>
          <p:cNvSpPr/>
          <p:nvPr/>
        </p:nvSpPr>
        <p:spPr>
          <a:xfrm>
            <a:off x="5139987" y="3846988"/>
            <a:ext cx="2548075" cy="169563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Мероприятия по успешному трудоустройству выпускников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C772A95-7675-93BA-F7AC-19C6F9D1FFA8}"/>
              </a:ext>
            </a:extLst>
          </p:cNvPr>
          <p:cNvSpPr/>
          <p:nvPr/>
        </p:nvSpPr>
        <p:spPr>
          <a:xfrm>
            <a:off x="8096435" y="2698812"/>
            <a:ext cx="2820047" cy="227268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Изучение и распространение лучших практик профориентации и трудоустройства выпускников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824C94BA-5365-ECFE-5B28-ABF1856EF309}"/>
              </a:ext>
            </a:extLst>
          </p:cNvPr>
          <p:cNvCxnSpPr/>
          <p:nvPr/>
        </p:nvCxnSpPr>
        <p:spPr>
          <a:xfrm flipH="1">
            <a:off x="4341181" y="2716567"/>
            <a:ext cx="798806" cy="355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210217AC-E269-8946-F09D-3BDEF8746607}"/>
              </a:ext>
            </a:extLst>
          </p:cNvPr>
          <p:cNvCxnSpPr/>
          <p:nvPr/>
        </p:nvCxnSpPr>
        <p:spPr>
          <a:xfrm flipH="1">
            <a:off x="4731429" y="2778711"/>
            <a:ext cx="825992" cy="1180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22104D6F-CA35-689F-E521-BA7E62114B5F}"/>
              </a:ext>
            </a:extLst>
          </p:cNvPr>
          <p:cNvCxnSpPr/>
          <p:nvPr/>
        </p:nvCxnSpPr>
        <p:spPr>
          <a:xfrm>
            <a:off x="6187736" y="2778711"/>
            <a:ext cx="0" cy="825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51B8F1E3-E5E2-7F9D-52DD-4DF4E4100AE9}"/>
              </a:ext>
            </a:extLst>
          </p:cNvPr>
          <p:cNvCxnSpPr/>
          <p:nvPr/>
        </p:nvCxnSpPr>
        <p:spPr>
          <a:xfrm>
            <a:off x="7066625" y="2698812"/>
            <a:ext cx="834501" cy="594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09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21D04-CA5B-774F-5C5F-A156E9718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4" y="992868"/>
            <a:ext cx="9021536" cy="3960132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отчётов профессиональных образовательных организаций по Центрам карьеры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3445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1683</TotalTime>
  <Words>1280</Words>
  <Application>Microsoft Office PowerPoint</Application>
  <PresentationFormat>Широкоэкранный</PresentationFormat>
  <Paragraphs>119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Proxima Nova</vt:lpstr>
      <vt:lpstr>Times New Roman</vt:lpstr>
      <vt:lpstr>Тема Office</vt:lpstr>
      <vt:lpstr>О деятельности базового центра карьеры и профессиональных образовательных организаций Архангельской области</vt:lpstr>
      <vt:lpstr>Письмо Минпросвещения России от 19.08.2021 № АБ-1282/05</vt:lpstr>
      <vt:lpstr>Презентация PowerPoint</vt:lpstr>
      <vt:lpstr>Презентация PowerPoint</vt:lpstr>
      <vt:lpstr>О положении базового центра карьеры</vt:lpstr>
      <vt:lpstr>Единая платформа ЦОПП</vt:lpstr>
      <vt:lpstr>Презентация PowerPoint</vt:lpstr>
      <vt:lpstr>Цель ЦК – содействие трудоустройству выпускников</vt:lpstr>
      <vt:lpstr>Анализ отчётов профессиональных образовательных организаций по Центрам карьеры</vt:lpstr>
      <vt:lpstr>Наименование базового центра карьеры, с которым ПОО сотрудничает по вопросу трудоустройства выпускников (столбец 7).</vt:lpstr>
      <vt:lpstr>Соглашение образовательной организации с органами службы занятости населения (столбец 6). Отсутствует у 8 профессиональных образовательных учреждений: </vt:lpstr>
      <vt:lpstr>Наименование центра карьеры, созданного на базе ПОО (столбец 8)</vt:lpstr>
      <vt:lpstr>Положение о центре карьеры (столбец 9). Отсутствует у 7 профессиональных образовательных учреждений:</vt:lpstr>
      <vt:lpstr>Количество ставок, сколько сотрудников ПОО выполняют функции центра карьеры, 1 ставка – 40 часов в неделю (столбец 12).</vt:lpstr>
      <vt:lpstr>План мероприятий по содействию занятости выпускников  (столбец 13) Отсутствует у 10 профессиональных образовательных учреждений</vt:lpstr>
      <vt:lpstr>Целевые показатели, характеризующие эффективность реализуемых мероприятий (столбец 14) Отсутствует у 29 профессиональных образовательных учреждений</vt:lpstr>
      <vt:lpstr>Отчет о работе центра карьеры за предыдущий отчетный период (2022 г., I полугодие 2023 г., III квартал 2023 г. или др.) (15 столбец). Имеется у 10 профессиональных образовательных учреждений:</vt:lpstr>
      <vt:lpstr>Каналы доведения информации до студентов и выпускников о проводимых центром карьеры мероприятиях</vt:lpstr>
      <vt:lpstr>Отсутствует вкладка «трудоустройство выпускников» на сайте образовательной организации:</vt:lpstr>
      <vt:lpstr> Численность выпускников 2023 года, которым центром карьеры оказана адресная помощь (столбец 22). </vt:lpstr>
      <vt:lpstr>  Количество работодателей (только новых), с которыми в 2023 г. при участии центра карьеры заключены соглашения о сотрудничестве, одним из предметов (или предметом) которого является трудоустройство  (без учета соглашений об организации практики) (столбец 35). </vt:lpstr>
      <vt:lpstr>Удачные примеры сайтов образовательных организаций</vt:lpstr>
      <vt:lpstr>Рекомендуемая наполняемость вкладки Центра карьеры на сайте образовательных организаций</vt:lpstr>
      <vt:lpstr>Лучшие практики по трудоустройству молодежи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copp29@yandex.ru</cp:lastModifiedBy>
  <cp:revision>59</cp:revision>
  <cp:lastPrinted>2024-02-12T11:52:21Z</cp:lastPrinted>
  <dcterms:created xsi:type="dcterms:W3CDTF">2023-09-12T14:28:58Z</dcterms:created>
  <dcterms:modified xsi:type="dcterms:W3CDTF">2024-02-13T07:01:41Z</dcterms:modified>
</cp:coreProperties>
</file>